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67" r:id="rId4"/>
    <p:sldId id="258" r:id="rId5"/>
    <p:sldId id="266" r:id="rId6"/>
    <p:sldId id="259" r:id="rId7"/>
    <p:sldId id="260" r:id="rId8"/>
    <p:sldId id="261" r:id="rId9"/>
    <p:sldId id="262" r:id="rId10"/>
    <p:sldId id="268" r:id="rId11"/>
    <p:sldId id="269" r:id="rId12"/>
    <p:sldId id="265" r:id="rId13"/>
    <p:sldId id="263" r:id="rId14"/>
    <p:sldId id="270" r:id="rId15"/>
    <p:sldId id="264" r:id="rId16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200" y="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8:26:0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14 3232 0 0,'0'0'1752'0'0,"-5"-2"-1733"0"0,-12-7-630 0 0,12 7-157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8:26:04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0 688 0 0,'0'0'8'0'0,"31"12"0"0"0,-21-6-8 0 0,2 1 16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8:26:0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3824 0 0,'0'0'-47'0'0,"0"4"-33"0"0,-2 13 52 0 0,-5-12-62 0 0,5-4-334 0 0,3 0-991 0 0,-1 2 1361 0 0,0 0 0 0 0,1-1 0 0 0,-1 1 0 0 0,1 0 0 0 0,0-1 0 0 0,0 1 0 0 0,0-1 0 0 0,1 4 0 0 0,0-3 4 0 0,-1-1-378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8:26:06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2720 0 0,'0'0'67'0'0,"1"2"7"0"0,6 8-1855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4b3156d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4b3156d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891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4b3156d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4b3156d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01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5e49ec3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5e49ec3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5e49ec3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5e49ec3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557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5e49ec3f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5e49ec3f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bdfeb45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bdfeb45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5e49ec3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5e49ec3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815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5e49ec3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5e49ec3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5e49ec3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5e49ec3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633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5e49ec3f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f5e49ec3f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dd9ff9b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dd9ff9b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dd9ff9bd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dd9ff9bd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4b3156d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4b3156d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customXml" Target="../ink/ink2.xm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customXml" Target="../ink/ink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AKONY" pitchFamily="50" charset="-52"/>
              </a:rPr>
              <a:t>SMART SKY</a:t>
            </a:r>
            <a:endParaRPr sz="4400" dirty="0">
              <a:latin typeface="AKONY" pitchFamily="50" charset="-52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Финальное задание - 1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E4517666-54D1-40B6-84CF-F8F64F5B3A42}"/>
                  </a:ext>
                </a:extLst>
              </p14:cNvPr>
              <p14:cNvContentPartPr/>
              <p14:nvPr/>
            </p14:nvContentPartPr>
            <p14:xfrm>
              <a:off x="5558274" y="2394134"/>
              <a:ext cx="9720" cy="504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E4517666-54D1-40B6-84CF-F8F64F5B3A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9274" y="2385494"/>
                <a:ext cx="2736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91F463D-F42A-4EE2-AAA7-B92A3DBEB1E6}"/>
              </a:ext>
            </a:extLst>
          </p:cNvPr>
          <p:cNvGrpSpPr/>
          <p:nvPr/>
        </p:nvGrpSpPr>
        <p:grpSpPr>
          <a:xfrm>
            <a:off x="7065234" y="2369654"/>
            <a:ext cx="189360" cy="50400"/>
            <a:chOff x="7065234" y="2369654"/>
            <a:chExt cx="189360" cy="5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61B366B2-632C-48F2-99A0-52198EBBEA23}"/>
                    </a:ext>
                  </a:extLst>
                </p14:cNvPr>
                <p14:cNvContentPartPr/>
                <p14:nvPr/>
              </p14:nvContentPartPr>
              <p14:xfrm>
                <a:off x="7235154" y="2410694"/>
                <a:ext cx="19440" cy="93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61B366B2-632C-48F2-99A0-52198EBBEA2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26154" y="2401694"/>
                  <a:ext cx="370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49E79975-EB75-4045-94EC-443D506F5A6D}"/>
                    </a:ext>
                  </a:extLst>
                </p14:cNvPr>
                <p14:cNvContentPartPr/>
                <p14:nvPr/>
              </p14:nvContentPartPr>
              <p14:xfrm>
                <a:off x="7068474" y="2369654"/>
                <a:ext cx="3960" cy="2196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49E79975-EB75-4045-94EC-443D506F5A6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474" y="2360654"/>
                  <a:ext cx="21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4B7AB77B-EAC7-45B3-B3AE-80C083A1E5AE}"/>
                    </a:ext>
                  </a:extLst>
                </p14:cNvPr>
                <p14:cNvContentPartPr/>
                <p14:nvPr/>
              </p14:nvContentPartPr>
              <p14:xfrm>
                <a:off x="7065234" y="2390174"/>
                <a:ext cx="3600" cy="468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4B7AB77B-EAC7-45B3-B3AE-80C083A1E5A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56594" y="2381174"/>
                  <a:ext cx="21240" cy="22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000" b="1" dirty="0">
                <a:latin typeface="AKONY" pitchFamily="50" charset="-52"/>
              </a:rPr>
              <a:t>Реализация варианта использования </a:t>
            </a:r>
            <a:r>
              <a:rPr lang="ru-RU" sz="2000" b="1" dirty="0" err="1">
                <a:latin typeface="AKONY" pitchFamily="50" charset="-52"/>
              </a:rPr>
              <a:t>CheckData</a:t>
            </a:r>
            <a:endParaRPr sz="2000" dirty="0">
              <a:latin typeface="AKONY" pitchFamily="50" charset="-52"/>
            </a:endParaRPr>
          </a:p>
        </p:txBody>
      </p:sp>
      <p:pic>
        <p:nvPicPr>
          <p:cNvPr id="5" name="image13.png">
            <a:extLst>
              <a:ext uri="{FF2B5EF4-FFF2-40B4-BE49-F238E27FC236}">
                <a16:creationId xmlns:a16="http://schemas.microsoft.com/office/drawing/2014/main" id="{F292A043-C26F-4957-AD8F-D29B846E521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33880" y="1262116"/>
            <a:ext cx="4971444" cy="2088842"/>
          </a:xfrm>
          <a:prstGeom prst="rect">
            <a:avLst/>
          </a:prstGeom>
          <a:ln/>
        </p:spPr>
      </p:pic>
      <p:pic>
        <p:nvPicPr>
          <p:cNvPr id="6" name="image4.png">
            <a:extLst>
              <a:ext uri="{FF2B5EF4-FFF2-40B4-BE49-F238E27FC236}">
                <a16:creationId xmlns:a16="http://schemas.microsoft.com/office/drawing/2014/main" id="{37777021-3448-433D-917B-E7C8BB62CF4F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703690" y="3304487"/>
            <a:ext cx="3483870" cy="131290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962035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000" b="1" dirty="0">
                <a:latin typeface="AKONY" pitchFamily="50" charset="-52"/>
              </a:rPr>
              <a:t>Реализация варианта использования </a:t>
            </a:r>
            <a:r>
              <a:rPr lang="en-US" sz="2000" b="1" dirty="0">
                <a:latin typeface="AKONY" pitchFamily="50" charset="-52"/>
              </a:rPr>
              <a:t>Repair</a:t>
            </a:r>
            <a:endParaRPr sz="2000" b="1" dirty="0">
              <a:latin typeface="AKONY" pitchFamily="50" charset="-52"/>
            </a:endParaRPr>
          </a:p>
        </p:txBody>
      </p:sp>
      <p:pic>
        <p:nvPicPr>
          <p:cNvPr id="7" name="image11.png">
            <a:extLst>
              <a:ext uri="{FF2B5EF4-FFF2-40B4-BE49-F238E27FC236}">
                <a16:creationId xmlns:a16="http://schemas.microsoft.com/office/drawing/2014/main" id="{BDB306C5-6FED-4A52-A581-3E39D0768EA9}"/>
              </a:ext>
            </a:extLst>
          </p:cNvPr>
          <p:cNvPicPr/>
          <p:nvPr/>
        </p:nvPicPr>
        <p:blipFill>
          <a:blip r:embed="rId3"/>
          <a:srcRect t="6" b="6"/>
          <a:stretch>
            <a:fillRect/>
          </a:stretch>
        </p:blipFill>
        <p:spPr>
          <a:xfrm>
            <a:off x="678255" y="1213551"/>
            <a:ext cx="4526280" cy="2148840"/>
          </a:xfrm>
          <a:prstGeom prst="rect">
            <a:avLst/>
          </a:prstGeom>
          <a:ln/>
        </p:spPr>
      </p:pic>
      <p:pic>
        <p:nvPicPr>
          <p:cNvPr id="8" name="image3.png">
            <a:extLst>
              <a:ext uri="{FF2B5EF4-FFF2-40B4-BE49-F238E27FC236}">
                <a16:creationId xmlns:a16="http://schemas.microsoft.com/office/drawing/2014/main" id="{8E80866D-D768-4C62-AEE1-C71B6332519D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900855" y="3630614"/>
            <a:ext cx="5411615" cy="106786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621047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D2C507-D23D-4661-AB04-55F375F6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b="1" dirty="0">
                <a:latin typeface="AKONY" pitchFamily="50" charset="-52"/>
              </a:rPr>
              <a:t>Реализация варианта использования </a:t>
            </a:r>
            <a:r>
              <a:rPr lang="ru-RU" sz="2000" b="1" dirty="0" err="1">
                <a:latin typeface="AKONY" pitchFamily="50" charset="-52"/>
              </a:rPr>
              <a:t>GetRead</a:t>
            </a:r>
            <a:r>
              <a:rPr lang="en-US" sz="2000" b="1" dirty="0" err="1">
                <a:latin typeface="AKONY" pitchFamily="50" charset="-52"/>
              </a:rPr>
              <a:t>i</a:t>
            </a:r>
            <a:r>
              <a:rPr lang="ru-RU" sz="2000" b="1" dirty="0" err="1">
                <a:latin typeface="AKONY" pitchFamily="50" charset="-52"/>
              </a:rPr>
              <a:t>ness</a:t>
            </a:r>
            <a:br>
              <a:rPr lang="ru-RU" dirty="0">
                <a:latin typeface="AKONY" pitchFamily="50" charset="-52"/>
              </a:rPr>
            </a:br>
            <a:endParaRPr lang="ru-RU" dirty="0">
              <a:latin typeface="AKONY" pitchFamily="50" charset="-52"/>
            </a:endParaRPr>
          </a:p>
        </p:txBody>
      </p:sp>
      <p:pic>
        <p:nvPicPr>
          <p:cNvPr id="7" name="image9.png">
            <a:extLst>
              <a:ext uri="{FF2B5EF4-FFF2-40B4-BE49-F238E27FC236}">
                <a16:creationId xmlns:a16="http://schemas.microsoft.com/office/drawing/2014/main" id="{84C30A19-2491-4C0E-B935-775FB31A51A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761233" y="3275914"/>
            <a:ext cx="3768216" cy="1271740"/>
          </a:xfrm>
          <a:prstGeom prst="rect">
            <a:avLst/>
          </a:prstGeom>
          <a:ln/>
        </p:spPr>
      </p:pic>
      <p:pic>
        <p:nvPicPr>
          <p:cNvPr id="8" name="image12.png">
            <a:extLst>
              <a:ext uri="{FF2B5EF4-FFF2-40B4-BE49-F238E27FC236}">
                <a16:creationId xmlns:a16="http://schemas.microsoft.com/office/drawing/2014/main" id="{16CFAE29-F506-4B0C-B79C-14D6976CA67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380422" y="1136306"/>
            <a:ext cx="3437255" cy="16637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2104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KONY" pitchFamily="50" charset="-52"/>
              </a:rPr>
              <a:t>Структура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репозитория</a:t>
            </a:r>
            <a:endParaRPr dirty="0">
              <a:latin typeface="AKONY" pitchFamily="50" charset="-5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31EC351-4D65-4F37-9A4B-54F00A5CE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75" y="1538456"/>
            <a:ext cx="4484632" cy="273083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2BAFA6-68D4-421D-8CB5-BA5B320A5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696" y="1538456"/>
            <a:ext cx="3765785" cy="23199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KONY" pitchFamily="50" charset="-52"/>
              </a:rPr>
              <a:t>Структура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репозитория</a:t>
            </a:r>
            <a:endParaRPr dirty="0">
              <a:latin typeface="AKONY" pitchFamily="50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79BC8-A397-40A2-9BC1-98A8A738E5D6}"/>
              </a:ext>
            </a:extLst>
          </p:cNvPr>
          <p:cNvSpPr txBox="1"/>
          <p:nvPr/>
        </p:nvSpPr>
        <p:spPr>
          <a:xfrm>
            <a:off x="311700" y="1788607"/>
            <a:ext cx="82394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Consolas" panose="020B0609020204030204" pitchFamily="49" charset="0"/>
              </a:rPr>
              <a:t>JTBD Interview</a:t>
            </a:r>
            <a:r>
              <a:rPr lang="ru-RU" b="1" i="1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ru-RU" dirty="0">
                <a:latin typeface="Consolas" panose="020B0609020204030204" pitchFamily="49" charset="0"/>
              </a:rPr>
              <a:t>были получены описания 3 главных персон</a:t>
            </a:r>
          </a:p>
          <a:p>
            <a:r>
              <a:rPr lang="en-US" b="1" i="1" dirty="0">
                <a:latin typeface="Consolas" panose="020B0609020204030204" pitchFamily="49" charset="0"/>
              </a:rPr>
              <a:t>Abbot`s method</a:t>
            </a:r>
            <a:r>
              <a:rPr lang="ru-RU" b="1" i="1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ru-RU" dirty="0">
                <a:latin typeface="Consolas" panose="020B0609020204030204" pitchFamily="49" charset="0"/>
              </a:rPr>
              <a:t>выделены кандидаты в классы  </a:t>
            </a:r>
          </a:p>
          <a:p>
            <a:r>
              <a:rPr lang="en-US" b="1" i="1" dirty="0">
                <a:latin typeface="Consolas" panose="020B0609020204030204" pitchFamily="49" charset="0"/>
              </a:rPr>
              <a:t>SIAOUT checklist</a:t>
            </a:r>
            <a:r>
              <a:rPr lang="ru-RU" b="1" i="1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ru-RU" dirty="0">
                <a:latin typeface="Consolas" panose="020B0609020204030204" pitchFamily="49" charset="0"/>
              </a:rPr>
              <a:t>произведена проверка кандидатов в классы</a:t>
            </a:r>
          </a:p>
          <a:p>
            <a:r>
              <a:rPr lang="en-US" b="1" i="1" dirty="0">
                <a:latin typeface="Consolas" panose="020B0609020204030204" pitchFamily="49" charset="0"/>
              </a:rPr>
              <a:t>Use case model/text</a:t>
            </a:r>
            <a:r>
              <a:rPr lang="ru-RU" b="1" i="1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ru-RU" dirty="0">
                <a:latin typeface="Consolas" panose="020B0609020204030204" pitchFamily="49" charset="0"/>
              </a:rPr>
              <a:t>разработали и структурировали варианты использования системы для каждого </a:t>
            </a:r>
            <a:r>
              <a:rPr lang="ru-RU" dirty="0" err="1">
                <a:latin typeface="Consolas" panose="020B0609020204030204" pitchFamily="49" charset="0"/>
              </a:rPr>
              <a:t>актора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en-US" b="1" i="1" dirty="0">
                <a:latin typeface="Consolas" panose="020B0609020204030204" pitchFamily="49" charset="0"/>
              </a:rPr>
              <a:t>CRC cards</a:t>
            </a:r>
            <a:r>
              <a:rPr lang="ru-RU" b="1" i="1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ru-RU" dirty="0" err="1">
                <a:latin typeface="Consolas" panose="020B0609020204030204" pitchFamily="49" charset="0"/>
              </a:rPr>
              <a:t>определелили</a:t>
            </a:r>
            <a:r>
              <a:rPr lang="ru-RU" dirty="0">
                <a:latin typeface="Consolas" panose="020B0609020204030204" pitchFamily="49" charset="0"/>
              </a:rPr>
              <a:t> обязанности классов</a:t>
            </a:r>
          </a:p>
          <a:p>
            <a:r>
              <a:rPr lang="en-US" b="1" i="1" dirty="0">
                <a:latin typeface="Consolas" panose="020B0609020204030204" pitchFamily="49" charset="0"/>
              </a:rPr>
              <a:t>UML2 Collaborations model</a:t>
            </a:r>
            <a:r>
              <a:rPr lang="ru-RU" b="1" i="1" dirty="0">
                <a:latin typeface="Consolas" panose="020B0609020204030204" pitchFamily="49" charset="0"/>
              </a:rPr>
              <a:t> </a:t>
            </a:r>
            <a:r>
              <a:rPr lang="ru-RU" dirty="0">
                <a:latin typeface="Consolas" panose="020B0609020204030204" pitchFamily="49" charset="0"/>
              </a:rPr>
              <a:t>: раскрыли взаимодействие классов в рамках осуществления варианта использования</a:t>
            </a:r>
          </a:p>
        </p:txBody>
      </p:sp>
    </p:spTree>
    <p:extLst>
      <p:ext uri="{BB962C8B-B14F-4D97-AF65-F5344CB8AC3E}">
        <p14:creationId xmlns:p14="http://schemas.microsoft.com/office/powerpoint/2010/main" val="4069195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KONY" pitchFamily="50" charset="-52"/>
              </a:rPr>
              <a:t>Вклад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участников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команды</a:t>
            </a:r>
            <a:endParaRPr dirty="0">
              <a:latin typeface="AKONY" pitchFamily="50" charset="-52"/>
            </a:endParaRPr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311700" y="1524264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Уртаев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 Иван – Анализ требований к продукту (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JTBD Interview, Personas, User story, Job story, Story Map, Product features), 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Ведение репозитория, Подготовка отчёта, Подготовка презентации.</a:t>
            </a:r>
          </a:p>
          <a:p>
            <a:pPr marL="0" lvl="0" indent="0">
              <a:spcAft>
                <a:spcPts val="1200"/>
              </a:spcAft>
              <a:buNone/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Воякина Елизавета – Разработка модели анализа (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Use Case model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text, SIAOUT checklist, Entity-Relationship model), 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Разработка динамической модели (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CRC Cards, UML2 Structured classes, UML2 Collaborations model)</a:t>
            </a:r>
            <a:endParaRPr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KONY" pitchFamily="50" charset="-52"/>
              </a:rPr>
              <a:t>Описание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проекта</a:t>
            </a:r>
            <a:endParaRPr dirty="0">
              <a:latin typeface="AKONY" pitchFamily="50" charset="-52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Программный продукт «Smart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Sky» позволяет осуществлять технический контроль за состоянием ВС с помощью построения распределения вероятностей отказов, последующего расчёта вероятности отказа ВС к заданному моменту времени и получения коэффициента технической готовности ВС перед полётом. Также данный программный продукт будет осуществлять информационное сопровождение ремонтных работ для ВС. </a:t>
            </a:r>
            <a:endParaRPr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Команда</a:t>
            </a:r>
            <a:r>
              <a:rPr lang="en-GB" sz="16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ru-RU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Уртаев</a:t>
            </a: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 Иван, Воякина Елизавета </a:t>
            </a:r>
            <a:endParaRPr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ts val="1200"/>
              </a:spcBef>
              <a:buNone/>
            </a:pPr>
            <a:r>
              <a:rPr lang="en-GB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Репозиторий</a:t>
            </a:r>
            <a:r>
              <a:rPr lang="en-GB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проекта</a:t>
            </a:r>
            <a:r>
              <a:rPr lang="en-GB" sz="1600" dirty="0">
                <a:solidFill>
                  <a:schemeClr val="tx1"/>
                </a:solidFill>
                <a:latin typeface="Consolas" panose="020B0609020204030204" pitchFamily="49" charset="0"/>
              </a:rPr>
              <a:t>: https://github.com/EVR-1/SmartSKY</a:t>
            </a:r>
            <a:endParaRPr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Отчет</a:t>
            </a:r>
            <a:r>
              <a:rPr lang="en-GB" sz="16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Consolas" panose="020B0609020204030204" pitchFamily="49" charset="0"/>
              </a:rPr>
              <a:t>https://github.com/EVR-1/SmartSKY/blob/main/%D0%97%D0%B0%D0%B4%D0%B0%D0%BD%D0%B8%D0%B5%201.pptx</a:t>
            </a:r>
            <a:endParaRPr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575" y="6934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KONY" pitchFamily="50" charset="-52"/>
              </a:rPr>
              <a:t>Персоны</a:t>
            </a:r>
            <a:endParaRPr dirty="0">
              <a:latin typeface="AKONY" pitchFamily="50" charset="-52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422146" y="679350"/>
            <a:ext cx="3940943" cy="3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Техник</a:t>
            </a:r>
            <a:endParaRPr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Большую часть времени находится в ангаре. Мужчина до 30 лет. Прямолинеен и часто пользуется технической документацией. Предпочитает графический вывод информации заместо текстовому. Ожидает от информационных систем высокую автономность и удобный нативный интерфейс </a:t>
            </a:r>
            <a:endParaRPr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ts val="1200"/>
              </a:spcBef>
              <a:buNone/>
            </a:pP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Wiki 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страница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: https://github.com/EVR-1/SmartSKY/wiki/%D0%A2%D0%B5%D1%85%D0%BD%D0%B8%D0%BA</a:t>
            </a:r>
            <a:endParaRPr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513029" y="870031"/>
            <a:ext cx="3384851" cy="24247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2710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575" y="6934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KONY" pitchFamily="50" charset="-52"/>
              </a:rPr>
              <a:t>Персоны</a:t>
            </a:r>
            <a:endParaRPr dirty="0">
              <a:latin typeface="AKONY" pitchFamily="50" charset="-52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2"/>
          </p:nvPr>
        </p:nvSpPr>
        <p:spPr>
          <a:xfrm>
            <a:off x="4571875" y="863550"/>
            <a:ext cx="372299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Инженер</a:t>
            </a:r>
            <a:endParaRPr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Большую часть времени находится в ангаре. Мужчина до 30 лет. Прямолинеен и часто пользуется технической документацией. Предпочитает графический вывод информации заместо текстовому. Ожидает от информационных систем высокую автономность и удобный нативный интерфейс </a:t>
            </a:r>
            <a:endParaRPr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Wiki 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страница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: https://github.com/EVR-1/SmartSKY/wiki/%D0%98%D0%BD%D0%B6%D0%B5%D0%BD%D0%B5%D1%80-%D0%A2%D0%9E</a:t>
            </a:r>
            <a:endParaRPr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1014392" y="870844"/>
            <a:ext cx="2783372" cy="204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575" y="6934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KONY" pitchFamily="50" charset="-52"/>
              </a:rPr>
              <a:t>Персоны</a:t>
            </a:r>
            <a:endParaRPr dirty="0">
              <a:latin typeface="AKONY" pitchFamily="50" charset="-52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2"/>
          </p:nvPr>
        </p:nvSpPr>
        <p:spPr>
          <a:xfrm>
            <a:off x="4252790" y="431635"/>
            <a:ext cx="356966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Авиадиспетчер</a:t>
            </a:r>
            <a:endParaRPr sz="12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ru-RU" sz="1100" dirty="0">
                <a:solidFill>
                  <a:schemeClr val="tx1"/>
                </a:solidFill>
                <a:latin typeface="Consolas" panose="020B0609020204030204" pitchFamily="49" charset="0"/>
              </a:rPr>
              <a:t>Большую часть времени находится в диспетчерской. Мужчина или Женщина до 30 лет. Имеют маленький интервал беспрерывной работы и всегда находятся в высокой концентрации. Ожидают от информационной системы, минимальный информационный шум в результате расчётов и удобный </a:t>
            </a:r>
            <a:r>
              <a:rPr lang="ru-RU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нативный</a:t>
            </a:r>
            <a:r>
              <a:rPr lang="ru-RU" sz="1100" dirty="0">
                <a:solidFill>
                  <a:schemeClr val="tx1"/>
                </a:solidFill>
                <a:latin typeface="Consolas" panose="020B0609020204030204" pitchFamily="49" charset="0"/>
              </a:rPr>
              <a:t> интерфейс. Высокая степень ответственности. Предпочитают текстовый вывод информации.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GB" sz="1100" dirty="0">
                <a:solidFill>
                  <a:schemeClr val="tx1"/>
                </a:solidFill>
                <a:latin typeface="Consolas" panose="020B0609020204030204" pitchFamily="49" charset="0"/>
              </a:rPr>
              <a:t>Wiki </a:t>
            </a:r>
            <a:r>
              <a:rPr lang="en-GB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страница</a:t>
            </a:r>
            <a:r>
              <a:rPr lang="en-GB" sz="1100" dirty="0">
                <a:solidFill>
                  <a:schemeClr val="tx1"/>
                </a:solidFill>
                <a:latin typeface="Consolas" panose="020B0609020204030204" pitchFamily="49" charset="0"/>
              </a:rPr>
              <a:t>: https://github.com/EVR-1/SmartSKY/wiki/%D0%90%D0%B2%D0%B8%D0%B0%D0%B4%D0%B8%D1%81%D0%BF%D0%B5%D1%82%D1%87%D0%B5%D1%80</a:t>
            </a:r>
            <a:endParaRPr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23F048-DCC6-4766-A7F4-33E3BD226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26" y="952500"/>
            <a:ext cx="2881313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8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KONY" pitchFamily="50" charset="-52"/>
              </a:rPr>
              <a:t>Карта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историй</a:t>
            </a:r>
            <a:endParaRPr dirty="0">
              <a:latin typeface="AKONY" pitchFamily="50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24C544-B2F8-4538-8555-635E44246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404" y="1081630"/>
            <a:ext cx="5345191" cy="35213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22881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KONY" pitchFamily="50" charset="-52"/>
              </a:rPr>
              <a:t>Модель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использования</a:t>
            </a:r>
            <a:endParaRPr dirty="0">
              <a:latin typeface="AKONY" pitchFamily="50" charset="-52"/>
            </a:endParaRPr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5" name="image8.jpg">
            <a:extLst>
              <a:ext uri="{FF2B5EF4-FFF2-40B4-BE49-F238E27FC236}">
                <a16:creationId xmlns:a16="http://schemas.microsoft.com/office/drawing/2014/main" id="{69A589D7-FA11-48D1-A8A7-73C60B8F7269}"/>
              </a:ext>
            </a:extLst>
          </p:cNvPr>
          <p:cNvPicPr/>
          <p:nvPr/>
        </p:nvPicPr>
        <p:blipFill>
          <a:blip r:embed="rId3"/>
          <a:srcRect l="8147" r="5818"/>
          <a:stretch>
            <a:fillRect/>
          </a:stretch>
        </p:blipFill>
        <p:spPr>
          <a:xfrm>
            <a:off x="2096929" y="855842"/>
            <a:ext cx="4553246" cy="3647130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KONY" pitchFamily="50" charset="-52"/>
              </a:rPr>
              <a:t>Диаграмма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классов</a:t>
            </a:r>
            <a:endParaRPr dirty="0">
              <a:latin typeface="AKONY" pitchFamily="50" charset="-52"/>
            </a:endParaRPr>
          </a:p>
        </p:txBody>
      </p:sp>
      <p:pic>
        <p:nvPicPr>
          <p:cNvPr id="4" name="image7.jpg">
            <a:extLst>
              <a:ext uri="{FF2B5EF4-FFF2-40B4-BE49-F238E27FC236}">
                <a16:creationId xmlns:a16="http://schemas.microsoft.com/office/drawing/2014/main" id="{0454944B-662C-4C4D-B582-174A6344868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601787" y="1167425"/>
            <a:ext cx="5940425" cy="2997835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KONY" pitchFamily="50" charset="-52"/>
              </a:rPr>
              <a:t>Взаимодействия</a:t>
            </a:r>
            <a:r>
              <a:rPr lang="en-GB" dirty="0">
                <a:latin typeface="AKONY" pitchFamily="50" charset="-52"/>
              </a:rPr>
              <a:t> и </a:t>
            </a:r>
            <a:r>
              <a:rPr lang="en-GB" dirty="0" err="1">
                <a:latin typeface="AKONY" pitchFamily="50" charset="-52"/>
              </a:rPr>
              <a:t>модель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поведения</a:t>
            </a:r>
            <a:endParaRPr dirty="0">
              <a:latin typeface="AKONY" pitchFamily="50" charset="-52"/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55440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2-3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слайда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на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каждом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рассказать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либо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endParaRPr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а)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реализацию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варианта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использования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кооперацией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классов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на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диаграмме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последовательности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либо</a:t>
            </a:r>
            <a:endParaRPr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б)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модель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собственного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поведения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класса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на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диаграмме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деятельности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или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схеме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состояний</a:t>
            </a:r>
            <a:endParaRPr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576</Words>
  <Application>Microsoft Office PowerPoint</Application>
  <PresentationFormat>Экран (16:9)</PresentationFormat>
  <Paragraphs>41</Paragraphs>
  <Slides>15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AKONY</vt:lpstr>
      <vt:lpstr>Consolas</vt:lpstr>
      <vt:lpstr>Simple Light</vt:lpstr>
      <vt:lpstr>SMART SKY</vt:lpstr>
      <vt:lpstr>Описание проекта</vt:lpstr>
      <vt:lpstr>Персоны</vt:lpstr>
      <vt:lpstr>Персоны</vt:lpstr>
      <vt:lpstr>Персоны</vt:lpstr>
      <vt:lpstr>Карта историй</vt:lpstr>
      <vt:lpstr>Модель использования</vt:lpstr>
      <vt:lpstr>Диаграмма классов</vt:lpstr>
      <vt:lpstr>Взаимодействия и модель поведения</vt:lpstr>
      <vt:lpstr>Реализация варианта использования CheckData</vt:lpstr>
      <vt:lpstr>Реализация варианта использования Repair</vt:lpstr>
      <vt:lpstr>Реализация варианта использования GetReadiness </vt:lpstr>
      <vt:lpstr>Структура репозитория</vt:lpstr>
      <vt:lpstr>Структура репозитория</vt:lpstr>
      <vt:lpstr>Вклад участников команды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SKY</dc:title>
  <cp:lastModifiedBy>Иван</cp:lastModifiedBy>
  <cp:revision>15</cp:revision>
  <dcterms:modified xsi:type="dcterms:W3CDTF">2023-12-13T20:22:19Z</dcterms:modified>
</cp:coreProperties>
</file>